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9"/>
  </p:notesMasterIdLst>
  <p:sldIdLst>
    <p:sldId id="375" r:id="rId2"/>
    <p:sldId id="376" r:id="rId3"/>
    <p:sldId id="378" r:id="rId4"/>
    <p:sldId id="379" r:id="rId5"/>
    <p:sldId id="466" r:id="rId6"/>
    <p:sldId id="468" r:id="rId7"/>
    <p:sldId id="467" r:id="rId8"/>
    <p:sldId id="413" r:id="rId9"/>
    <p:sldId id="469" r:id="rId10"/>
    <p:sldId id="470" r:id="rId11"/>
    <p:sldId id="471" r:id="rId12"/>
    <p:sldId id="472" r:id="rId13"/>
    <p:sldId id="473" r:id="rId14"/>
    <p:sldId id="474" r:id="rId15"/>
    <p:sldId id="475" r:id="rId16"/>
    <p:sldId id="476" r:id="rId17"/>
    <p:sldId id="408" r:id="rId18"/>
    <p:sldId id="477" r:id="rId19"/>
    <p:sldId id="478" r:id="rId20"/>
    <p:sldId id="317" r:id="rId21"/>
    <p:sldId id="479" r:id="rId22"/>
    <p:sldId id="480" r:id="rId23"/>
    <p:sldId id="481" r:id="rId24"/>
    <p:sldId id="482" r:id="rId25"/>
    <p:sldId id="483" r:id="rId26"/>
    <p:sldId id="406" r:id="rId27"/>
    <p:sldId id="484" r:id="rId28"/>
    <p:sldId id="485" r:id="rId29"/>
    <p:sldId id="486" r:id="rId30"/>
    <p:sldId id="487" r:id="rId31"/>
    <p:sldId id="400" r:id="rId32"/>
    <p:sldId id="488" r:id="rId33"/>
    <p:sldId id="489" r:id="rId34"/>
    <p:sldId id="490" r:id="rId35"/>
    <p:sldId id="371" r:id="rId36"/>
    <p:sldId id="491" r:id="rId37"/>
    <p:sldId id="492" r:id="rId38"/>
    <p:sldId id="326" r:id="rId39"/>
    <p:sldId id="493" r:id="rId40"/>
    <p:sldId id="494" r:id="rId41"/>
    <p:sldId id="495" r:id="rId42"/>
    <p:sldId id="465" r:id="rId43"/>
    <p:sldId id="496" r:id="rId44"/>
    <p:sldId id="497" r:id="rId45"/>
    <p:sldId id="390" r:id="rId46"/>
    <p:sldId id="391" r:id="rId47"/>
    <p:sldId id="392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55EE3F0-735C-440F-866F-EC0FAA20BA8C}">
          <p14:sldIdLst>
            <p14:sldId id="375"/>
            <p14:sldId id="376"/>
            <p14:sldId id="378"/>
            <p14:sldId id="379"/>
            <p14:sldId id="466"/>
            <p14:sldId id="468"/>
            <p14:sldId id="467"/>
          </p14:sldIdLst>
        </p14:section>
        <p14:section name="User Interface" id="{EA843E4F-1C2B-4490-B06E-0DACFC5ACDA9}">
          <p14:sldIdLst>
            <p14:sldId id="41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</p14:sldIdLst>
        </p14:section>
        <p14:section name="Framework" id="{B68A8BA3-78B2-4F82-8E6A-A6E6F7D6966E}">
          <p14:sldIdLst>
            <p14:sldId id="408"/>
            <p14:sldId id="477"/>
            <p14:sldId id="478"/>
          </p14:sldIdLst>
        </p14:section>
        <p14:section name="Documentation" id="{321B3085-6D4D-45FE-8739-9805DB017970}">
          <p14:sldIdLst/>
        </p14:section>
        <p14:section name="Python" id="{20B34580-C4B8-4A22-B79A-5407B7332806}">
          <p14:sldIdLst/>
        </p14:section>
        <p14:section name="Indirect Inelastic" id="{B0490C37-4B12-42E2-9824-3BCB43329C3B}">
          <p14:sldIdLst>
            <p14:sldId id="317"/>
            <p14:sldId id="479"/>
            <p14:sldId id="480"/>
            <p14:sldId id="481"/>
            <p14:sldId id="482"/>
            <p14:sldId id="483"/>
          </p14:sldIdLst>
        </p14:section>
        <p14:section name="Reflectometry" id="{81105B00-14D3-4F64-B9B5-E571F005382E}">
          <p14:sldIdLst>
            <p14:sldId id="406"/>
            <p14:sldId id="484"/>
            <p14:sldId id="485"/>
            <p14:sldId id="486"/>
            <p14:sldId id="487"/>
          </p14:sldIdLst>
        </p14:section>
        <p14:section name="Diffraction" id="{6EB82FA1-79EF-4108-A083-BBB5E1A00B4F}">
          <p14:sldIdLst>
            <p14:sldId id="400"/>
            <p14:sldId id="488"/>
            <p14:sldId id="489"/>
            <p14:sldId id="490"/>
          </p14:sldIdLst>
        </p14:section>
        <p14:section name="SANS" id="{1DD590FF-1CE0-4070-814F-19A3C61416FD}">
          <p14:sldIdLst>
            <p14:sldId id="371"/>
            <p14:sldId id="491"/>
            <p14:sldId id="492"/>
          </p14:sldIdLst>
        </p14:section>
        <p14:section name="Muon" id="{A16FDEEA-DA59-4447-8998-0DA46E6127F0}">
          <p14:sldIdLst>
            <p14:sldId id="326"/>
            <p14:sldId id="493"/>
            <p14:sldId id="494"/>
            <p14:sldId id="495"/>
          </p14:sldIdLst>
        </p14:section>
        <p14:section name="Direct" id="{7314F9B2-479B-4FBF-8388-E78DDA703643}">
          <p14:sldIdLst/>
        </p14:section>
        <p14:section name="Focus" id="{868CB0C3-1BC6-4AF8-B74D-1C0F35C30CC8}">
          <p14:sldIdLst>
            <p14:sldId id="465"/>
            <p14:sldId id="496"/>
            <p14:sldId id="497"/>
          </p14:sldIdLst>
        </p14:section>
        <p14:section name="Conclusion" id="{68A5001D-DBEF-4EDA-92A5-8D8F15BE9927}">
          <p14:sldIdLst>
            <p14:sldId id="390"/>
            <p14:sldId id="391"/>
            <p14:sldId id="392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105" autoAdjust="0"/>
    <p:restoredTop sz="94638" autoAdjust="0"/>
  </p:normalViewPr>
  <p:slideViewPr>
    <p:cSldViewPr>
      <p:cViewPr varScale="1">
        <p:scale>
          <a:sx n="116" d="100"/>
          <a:sy n="116" d="100"/>
        </p:scale>
        <p:origin x="-149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050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61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15816453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088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0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purpose of task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Menu options now simply apply to current mode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4088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See documentation for more detail,</a:t>
            </a:r>
            <a:r>
              <a:rPr lang="en-GB" baseline="0" dirty="0" smtClean="0"/>
              <a:t> </a:t>
            </a:r>
            <a:r>
              <a:rPr lang="en-GB" dirty="0" smtClean="0"/>
              <a:t>reference link and usage</a:t>
            </a:r>
            <a:r>
              <a:rPr lang="en-GB" baseline="0" dirty="0" smtClean="0"/>
              <a:t> example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8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878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90706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1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</a:p>
          <a:p>
            <a:endParaRPr lang="en-GB" dirty="0" smtClean="0"/>
          </a:p>
          <a:p>
            <a:r>
              <a:rPr lang="en-GB" dirty="0" smtClean="0"/>
              <a:t>Now</a:t>
            </a:r>
            <a:r>
              <a:rPr lang="en-GB" baseline="0" dirty="0" smtClean="0"/>
              <a:t> simpler to run an algorithm a second time with slightly different parameters</a:t>
            </a:r>
          </a:p>
          <a:p>
            <a:endParaRPr lang="en-GB" baseline="0" dirty="0" smtClean="0"/>
          </a:p>
          <a:p>
            <a:r>
              <a:rPr lang="en-GB" baseline="0" dirty="0" smtClean="0"/>
              <a:t>Saves have to go and keep clicking run on the algorithms box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9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Files</a:t>
            </a:r>
            <a:r>
              <a:rPr lang="en-GB" baseline="0" dirty="0" smtClean="0"/>
              <a:t> that were open when </a:t>
            </a:r>
            <a:r>
              <a:rPr lang="en-GB" baseline="0" dirty="0" err="1" smtClean="0"/>
              <a:t>MantidPlot</a:t>
            </a:r>
            <a:r>
              <a:rPr lang="en-GB" baseline="0" dirty="0" smtClean="0"/>
              <a:t> shutdown now open automatically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Easier to close using cross icon on tab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First</a:t>
            </a:r>
            <a:r>
              <a:rPr lang="en-GB" baseline="0" dirty="0" smtClean="0"/>
              <a:t> bullet point</a:t>
            </a:r>
            <a:endParaRPr lang="en-GB" dirty="0" smtClean="0"/>
          </a:p>
          <a:p>
            <a:pPr marL="228600" indent="-228600">
              <a:buAutoNum type="arabicPeriod"/>
            </a:pPr>
            <a:r>
              <a:rPr lang="en-GB" dirty="0" smtClean="0"/>
              <a:t>DEMO</a:t>
            </a:r>
          </a:p>
          <a:p>
            <a:pPr marL="228600" indent="-228600">
              <a:buAutoNum type="arabicPeriod"/>
            </a:pPr>
            <a:r>
              <a:rPr lang="en-GB" dirty="0" smtClean="0"/>
              <a:t>Caveat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MayersSampleCorrection-v1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 Release 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Release </a:t>
            </a:r>
            <a:r>
              <a:rPr lang="en-GB" sz="1800" dirty="0" smtClean="0"/>
              <a:t>3.7</a:t>
            </a:r>
            <a:endParaRPr lang="en-GB" sz="1800" dirty="0" smtClean="0"/>
          </a:p>
          <a:p>
            <a:pPr eaLnBrk="1" hangingPunct="1">
              <a:defRPr/>
            </a:pPr>
            <a:r>
              <a:rPr lang="en-GB" sz="1800" dirty="0" smtClean="0"/>
              <a:t>ISIS</a:t>
            </a:r>
          </a:p>
        </p:txBody>
      </p:sp>
    </p:spTree>
    <p:extLst>
      <p:ext uri="{BB962C8B-B14F-4D97-AF65-F5344CB8AC3E}">
        <p14:creationId xmlns:p14="http://schemas.microsoft.com/office/powerpoint/2010/main" val="2686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Dialogs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3946" cy="4320480"/>
          </a:xfrm>
        </p:spPr>
      </p:pic>
    </p:spTree>
    <p:extLst>
      <p:ext uri="{BB962C8B-B14F-4D97-AF65-F5344CB8AC3E}">
        <p14:creationId xmlns:p14="http://schemas.microsoft.com/office/powerpoint/2010/main" val="25216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92696"/>
            <a:ext cx="6480720" cy="5629185"/>
          </a:xfrm>
        </p:spPr>
      </p:pic>
    </p:spTree>
    <p:extLst>
      <p:ext uri="{BB962C8B-B14F-4D97-AF65-F5344CB8AC3E}">
        <p14:creationId xmlns:p14="http://schemas.microsoft.com/office/powerpoint/2010/main" val="274587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can now abort scripts!</a:t>
            </a:r>
          </a:p>
          <a:p>
            <a:pPr lvl="1"/>
            <a:r>
              <a:rPr lang="en-GB" dirty="0" smtClean="0"/>
              <a:t>Execute Menu </a:t>
            </a:r>
            <a:r>
              <a:rPr lang="en-GB" dirty="0" smtClean="0">
                <a:sym typeface="Wingdings" panose="05000000000000000000" pitchFamily="2" charset="2"/>
              </a:rPr>
              <a:t> Abort</a:t>
            </a:r>
          </a:p>
          <a:p>
            <a:pPr lvl="1"/>
            <a:r>
              <a:rPr lang="en-GB" dirty="0" smtClean="0">
                <a:sym typeface="Wingdings" panose="05000000000000000000" pitchFamily="2" charset="2"/>
              </a:rPr>
              <a:t>Or “</a:t>
            </a:r>
            <a:r>
              <a:rPr lang="en-GB" dirty="0" err="1" smtClean="0">
                <a:sym typeface="Wingdings" panose="05000000000000000000" pitchFamily="2" charset="2"/>
              </a:rPr>
              <a:t>Ctrl+D</a:t>
            </a:r>
            <a:r>
              <a:rPr lang="en-GB" dirty="0" smtClean="0">
                <a:sym typeface="Wingdings" panose="05000000000000000000" pitchFamily="2" charset="2"/>
              </a:rPr>
              <a:t>” shortcut</a:t>
            </a:r>
          </a:p>
          <a:p>
            <a:endParaRPr lang="en-GB" dirty="0" smtClean="0">
              <a:sym typeface="Wingdings" panose="05000000000000000000" pitchFamily="2" charset="2"/>
            </a:endParaRPr>
          </a:p>
          <a:p>
            <a:endParaRPr lang="en-GB" dirty="0" smtClean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Warning – it’s a request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It can take </a:t>
            </a:r>
            <a:r>
              <a:rPr lang="en-GB">
                <a:sym typeface="Wingdings" panose="05000000000000000000" pitchFamily="2" charset="2"/>
              </a:rPr>
              <a:t>a </a:t>
            </a:r>
            <a:r>
              <a:rPr lang="en-GB" smtClean="0">
                <a:sym typeface="Wingdings" panose="05000000000000000000" pitchFamily="2" charset="2"/>
              </a:rPr>
              <a:t>moments </a:t>
            </a:r>
            <a:r>
              <a:rPr lang="en-GB" dirty="0">
                <a:sym typeface="Wingdings" panose="05000000000000000000" pitchFamily="2" charset="2"/>
              </a:rPr>
              <a:t>to satisfy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If an algorithm doesn’t cancel effectively  tell us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310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</p:spTree>
    <p:extLst>
      <p:ext uri="{BB962C8B-B14F-4D97-AF65-F5344CB8AC3E}">
        <p14:creationId xmlns:p14="http://schemas.microsoft.com/office/powerpoint/2010/main" val="23517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6" r="66853" b="79051"/>
          <a:stretch/>
        </p:blipFill>
        <p:spPr bwMode="auto">
          <a:xfrm>
            <a:off x="2051720" y="1340768"/>
            <a:ext cx="5768479" cy="31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00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1" t="47680" r="313" b="-163"/>
          <a:stretch/>
        </p:blipFill>
        <p:spPr>
          <a:xfrm>
            <a:off x="539552" y="1124744"/>
            <a:ext cx="8136980" cy="3888432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1" y="2777288"/>
            <a:ext cx="2071863" cy="14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VSI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812917" cy="4757866"/>
          </a:xfrm>
        </p:spPr>
      </p:pic>
    </p:spTree>
    <p:extLst>
      <p:ext uri="{BB962C8B-B14F-4D97-AF65-F5344CB8AC3E}">
        <p14:creationId xmlns:p14="http://schemas.microsoft.com/office/powerpoint/2010/main" val="2081486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Scattering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/>
          <a:lstStyle/>
          <a:p>
            <a:r>
              <a:rPr lang="en-GB" sz="2000" dirty="0" smtClean="0"/>
              <a:t>New algorithm for corrections due to absorption and multiple scattering -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MayersSampleCorrection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1800" dirty="0" smtClean="0"/>
              <a:t>Based on J. </a:t>
            </a:r>
            <a:r>
              <a:rPr lang="en-GB" sz="1800" dirty="0" err="1" smtClean="0"/>
              <a:t>Mayers</a:t>
            </a:r>
            <a:r>
              <a:rPr lang="en-GB" sz="1800" dirty="0" smtClean="0"/>
              <a:t> </a:t>
            </a:r>
            <a:r>
              <a:rPr lang="en-GB" sz="1800" dirty="0" err="1" smtClean="0"/>
              <a:t>OpenGenie</a:t>
            </a:r>
            <a:r>
              <a:rPr lang="en-GB" sz="1800" dirty="0" smtClean="0"/>
              <a:t> </a:t>
            </a:r>
            <a:r>
              <a:rPr lang="en-GB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correct</a:t>
            </a:r>
            <a:r>
              <a:rPr lang="en-GB" sz="1800" dirty="0" smtClean="0"/>
              <a:t> routine</a:t>
            </a:r>
          </a:p>
          <a:p>
            <a:pPr lvl="1"/>
            <a:r>
              <a:rPr lang="en-GB" sz="1800" dirty="0" smtClean="0"/>
              <a:t>Cylindrical sample, elastic scattering</a:t>
            </a:r>
          </a:p>
          <a:p>
            <a:pPr lvl="1"/>
            <a:r>
              <a:rPr lang="en-GB" sz="1800" dirty="0"/>
              <a:t>Multiple </a:t>
            </a:r>
            <a:r>
              <a:rPr lang="en-GB" sz="1800" dirty="0" smtClean="0"/>
              <a:t>scattering requires isotropic </a:t>
            </a:r>
            <a:r>
              <a:rPr lang="en-GB" sz="1800" smtClean="0"/>
              <a:t>scatterer</a:t>
            </a:r>
            <a:endParaRPr lang="en-GB" sz="1800" dirty="0" smtClean="0"/>
          </a:p>
          <a:p>
            <a:pPr lvl="1"/>
            <a:r>
              <a:rPr lang="en-GB" sz="1800" dirty="0" smtClean="0"/>
              <a:t>Multiple scattering correction is optional</a:t>
            </a:r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docs.mantidproject.org/nightly/algorithms/MayersSampleCorrection-v1.html</a:t>
            </a:r>
            <a:endParaRPr lang="en-GB" sz="1400" dirty="0" smtClean="0"/>
          </a:p>
          <a:p>
            <a:endParaRPr lang="en-GB" sz="1400" dirty="0" smtClean="0"/>
          </a:p>
          <a:p>
            <a:pPr marL="342900" lvl="1" indent="-342900">
              <a:buFontTx/>
              <a:buChar char="•"/>
            </a:pPr>
            <a:r>
              <a:rPr lang="en-GB" sz="1800" dirty="0"/>
              <a:t>Needs more widespread testing!</a:t>
            </a:r>
          </a:p>
          <a:p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2350527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Scattering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Example: corrected data &amp; ratio for bank1 of POLARIS vanadium run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b="40261"/>
          <a:stretch/>
        </p:blipFill>
        <p:spPr>
          <a:xfrm>
            <a:off x="0" y="2348881"/>
            <a:ext cx="9144000" cy="302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13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this meeting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Release 3.5</a:t>
            </a:r>
          </a:p>
          <a:p>
            <a:pPr lvl="1"/>
            <a:r>
              <a:rPr lang="en-GB" dirty="0" smtClean="0"/>
              <a:t>Released on Monday 5</a:t>
            </a:r>
            <a:r>
              <a:rPr lang="en-GB" baseline="30000" dirty="0" smtClean="0"/>
              <a:t>h</a:t>
            </a:r>
            <a:r>
              <a:rPr lang="en-GB" dirty="0" smtClean="0"/>
              <a:t> October</a:t>
            </a:r>
          </a:p>
          <a:p>
            <a:pPr lvl="1"/>
            <a:r>
              <a:rPr lang="en-GB" dirty="0" smtClean="0"/>
              <a:t>Present the changes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36192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601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Corrections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3672408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New interface</a:t>
            </a:r>
          </a:p>
          <a:p>
            <a:pPr lvl="1"/>
            <a:r>
              <a:rPr lang="en-GB" dirty="0" smtClean="0"/>
              <a:t>Interfaces &gt; Indirect &gt; Corrections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Container Subtraction</a:t>
            </a:r>
          </a:p>
          <a:p>
            <a:pPr lvl="1"/>
            <a:r>
              <a:rPr lang="en-GB" dirty="0" smtClean="0"/>
              <a:t>Simple interface that only subtracts the container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74392"/>
            <a:ext cx="5040560" cy="480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2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Data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485950"/>
            <a:ext cx="3672408" cy="3888432"/>
          </a:xfrm>
        </p:spPr>
        <p:txBody>
          <a:bodyPr/>
          <a:lstStyle/>
          <a:p>
            <a:r>
              <a:rPr lang="en-GB" dirty="0" smtClean="0"/>
              <a:t>ConvFit</a:t>
            </a:r>
          </a:p>
          <a:p>
            <a:pPr lvl="1"/>
            <a:r>
              <a:rPr lang="en-GB" dirty="0"/>
              <a:t>Support for Quasi elastic fit </a:t>
            </a:r>
            <a:r>
              <a:rPr lang="en-GB" dirty="0" smtClean="0"/>
              <a:t>functions</a:t>
            </a:r>
            <a:endParaRPr lang="en-GB" dirty="0"/>
          </a:p>
          <a:p>
            <a:pPr lvl="1"/>
            <a:r>
              <a:rPr lang="en-GB" dirty="0"/>
              <a:t>Mantid </a:t>
            </a:r>
            <a:r>
              <a:rPr lang="en-GB" dirty="0" smtClean="0"/>
              <a:t>Algorithm</a:t>
            </a:r>
          </a:p>
          <a:p>
            <a:pPr marL="457200" lvl="1" indent="0">
              <a:buNone/>
            </a:pPr>
            <a:endParaRPr lang="en-GB" dirty="0" smtClean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Bayesian Analysis</a:t>
            </a:r>
          </a:p>
          <a:p>
            <a:pPr lvl="1"/>
            <a:r>
              <a:rPr lang="en-GB" dirty="0" smtClean="0"/>
              <a:t>FABADA in ConvFit and I(Q, t) Fit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115" y="1124744"/>
            <a:ext cx="5184119" cy="439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Data Reduction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Facility Support for the ILL</a:t>
            </a:r>
          </a:p>
          <a:p>
            <a:endParaRPr lang="en-GB" dirty="0" smtClean="0"/>
          </a:p>
          <a:p>
            <a:r>
              <a:rPr lang="en-GB" dirty="0" smtClean="0"/>
              <a:t>ILL Calibration tab</a:t>
            </a:r>
          </a:p>
          <a:p>
            <a:pPr lvl="1"/>
            <a:r>
              <a:rPr lang="en-GB" dirty="0" smtClean="0"/>
              <a:t>IN16B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412775"/>
            <a:ext cx="4776522" cy="42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06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Simulation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41394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nMOLDYN</a:t>
            </a:r>
            <a:endParaRPr lang="en-GB" dirty="0"/>
          </a:p>
          <a:p>
            <a:pPr lvl="1"/>
            <a:r>
              <a:rPr lang="en-GB" dirty="0" smtClean="0"/>
              <a:t>Support </a:t>
            </a:r>
            <a:r>
              <a:rPr lang="en-GB" dirty="0"/>
              <a:t>for </a:t>
            </a:r>
            <a:r>
              <a:rPr lang="en-GB" dirty="0" smtClean="0"/>
              <a:t>nMOLDYN 4</a:t>
            </a:r>
            <a:endParaRPr lang="en-GB" dirty="0"/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Density Of states</a:t>
            </a:r>
          </a:p>
          <a:p>
            <a:pPr lvl="1"/>
            <a:r>
              <a:rPr lang="en-GB" dirty="0" smtClean="0"/>
              <a:t>DOS spectra output for TOSCA comparison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1" y="1171308"/>
            <a:ext cx="4564358" cy="4758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628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_images/ResNorm-v2_wk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052736"/>
            <a:ext cx="5954415" cy="49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Workflow diagrams</a:t>
            </a:r>
          </a:p>
          <a:p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Corrections Sample logs</a:t>
            </a:r>
          </a:p>
          <a:p>
            <a:pPr lvl="1"/>
            <a:r>
              <a:rPr lang="en-GB" dirty="0" smtClean="0"/>
              <a:t>Sample, Container and Corrections file</a:t>
            </a:r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58443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912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Transmission Correction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4807"/>
          <a:stretch/>
        </p:blipFill>
        <p:spPr>
          <a:xfrm>
            <a:off x="1763688" y="4437112"/>
            <a:ext cx="6337300" cy="20431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196752"/>
            <a:ext cx="6457916" cy="26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22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 Normalization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1417638"/>
            <a:ext cx="6642219" cy="4987167"/>
            <a:chOff x="569333" y="1539329"/>
            <a:chExt cx="6642219" cy="49871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70051" y="1781086"/>
              <a:ext cx="4935226" cy="474541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970733" y="3168039"/>
              <a:ext cx="2613093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598459" y="2094993"/>
              <a:ext cx="1051077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970733" y="1539329"/>
              <a:ext cx="1284649" cy="555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598459" y="3743817"/>
              <a:ext cx="2613093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69333" y="3633431"/>
              <a:ext cx="1626827" cy="214609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9874" y="2678048"/>
            <a:ext cx="3365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ConvertToReflectometryQ</a:t>
            </a:r>
            <a:r>
              <a:rPr lang="en-US" dirty="0" smtClean="0"/>
              <a:t> (</a:t>
            </a:r>
            <a:r>
              <a:rPr lang="en-US" dirty="0" err="1" smtClean="0"/>
              <a:t>SofQW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3" y="1876581"/>
            <a:ext cx="3326023" cy="133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05" y="3852321"/>
            <a:ext cx="3508524" cy="284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1365"/>
          <a:stretch/>
        </p:blipFill>
        <p:spPr>
          <a:xfrm>
            <a:off x="457200" y="3627313"/>
            <a:ext cx="2681431" cy="253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05" y="1417638"/>
            <a:ext cx="4482493" cy="2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Last Course</a:t>
            </a:r>
          </a:p>
          <a:p>
            <a:pPr lvl="2"/>
            <a:r>
              <a:rPr lang="en-GB" dirty="0" smtClean="0"/>
              <a:t>September 2015</a:t>
            </a:r>
          </a:p>
          <a:p>
            <a:pPr lvl="1"/>
            <a:r>
              <a:rPr lang="en-GB" dirty="0" smtClean="0"/>
              <a:t>Next courses </a:t>
            </a:r>
          </a:p>
          <a:p>
            <a:pPr lvl="2"/>
            <a:r>
              <a:rPr lang="en-GB" dirty="0" smtClean="0"/>
              <a:t>Jan/Feb 2016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3933056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93544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57192"/>
            <a:ext cx="24003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8567652" cy="318972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866627">
            <a:off x="3713862" y="4782065"/>
            <a:ext cx="3990670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18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570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 descr="new_axis_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r="1170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406919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PeaksViewer</a:t>
            </a:r>
            <a:r>
              <a:rPr lang="en-US" dirty="0" smtClean="0"/>
              <a:t> Interactive Modes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714" y="4051412"/>
            <a:ext cx="13589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7904"/>
            <a:ext cx="6937696" cy="389006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584413">
            <a:off x="5721951" y="4843301"/>
            <a:ext cx="1778899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32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Diffraction Improvements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317"/>
            <a:ext cx="8229600" cy="4525963"/>
          </a:xfrm>
        </p:spPr>
        <p:txBody>
          <a:bodyPr/>
          <a:lstStyle/>
          <a:p>
            <a:r>
              <a:rPr lang="en-US" dirty="0" smtClean="0"/>
              <a:t>Major bug fix for </a:t>
            </a:r>
            <a:r>
              <a:rPr lang="en-US" dirty="0" err="1" smtClean="0"/>
              <a:t>BinMD</a:t>
            </a:r>
            <a:r>
              <a:rPr lang="en-US" dirty="0" smtClean="0"/>
              <a:t> and </a:t>
            </a:r>
            <a:r>
              <a:rPr lang="en-US" dirty="0" err="1" smtClean="0"/>
              <a:t>SliceMD</a:t>
            </a:r>
            <a:endParaRPr lang="en-US" dirty="0" smtClean="0"/>
          </a:p>
          <a:p>
            <a:r>
              <a:rPr lang="en-US" dirty="0" smtClean="0"/>
              <a:t>“Group” has been exposed to python</a:t>
            </a:r>
            <a:r>
              <a:rPr lang="en-US" dirty="0"/>
              <a:t> </a:t>
            </a:r>
          </a:p>
          <a:p>
            <a:r>
              <a:rPr lang="en-US" dirty="0" smtClean="0"/>
              <a:t>Other improvements to “</a:t>
            </a:r>
            <a:r>
              <a:rPr lang="en-US" dirty="0" err="1" smtClean="0"/>
              <a:t>SpaceGroup</a:t>
            </a:r>
            <a:r>
              <a:rPr lang="en-US" dirty="0" smtClean="0"/>
              <a:t>” and “</a:t>
            </a:r>
            <a:r>
              <a:rPr lang="en-US" dirty="0" err="1" smtClean="0"/>
              <a:t>PointGroup</a:t>
            </a:r>
            <a:r>
              <a:rPr lang="en-US" dirty="0" smtClean="0"/>
              <a:t>” (see documentation)</a:t>
            </a:r>
          </a:p>
          <a:p>
            <a:r>
              <a:rPr lang="en-US" dirty="0" err="1" smtClean="0"/>
              <a:t>TransposeMD</a:t>
            </a:r>
            <a:r>
              <a:rPr lang="en-US" dirty="0" smtClean="0"/>
              <a:t> and </a:t>
            </a:r>
            <a:r>
              <a:rPr lang="en-US" dirty="0" err="1" smtClean="0"/>
              <a:t>ReplicateMD</a:t>
            </a:r>
            <a:r>
              <a:rPr lang="en-US" dirty="0" smtClean="0"/>
              <a:t> added</a:t>
            </a:r>
          </a:p>
          <a:p>
            <a:r>
              <a:rPr lang="en-US" dirty="0" smtClean="0"/>
              <a:t>New Engineering UI for calibration and focusing</a:t>
            </a:r>
          </a:p>
          <a:p>
            <a:r>
              <a:rPr lang="en-US" dirty="0" smtClean="0"/>
              <a:t>Migration of Powder scripts to </a:t>
            </a:r>
            <a:r>
              <a:rPr lang="en-US" dirty="0" err="1" smtClean="0"/>
              <a:t>Mantid</a:t>
            </a:r>
            <a:r>
              <a:rPr lang="en-US" dirty="0" smtClean="0"/>
              <a:t> 3.5</a:t>
            </a:r>
          </a:p>
        </p:txBody>
      </p:sp>
    </p:spTree>
    <p:extLst>
      <p:ext uri="{BB962C8B-B14F-4D97-AF65-F5344CB8AC3E}">
        <p14:creationId xmlns:p14="http://schemas.microsoft.com/office/powerpoint/2010/main" val="1018303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4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2520280"/>
          </a:xfrm>
        </p:spPr>
        <p:txBody>
          <a:bodyPr/>
          <a:lstStyle/>
          <a:p>
            <a:r>
              <a:rPr lang="en-GB" sz="2000" b="1" dirty="0"/>
              <a:t>Extended </a:t>
            </a:r>
            <a:r>
              <a:rPr lang="en-GB" sz="2000" b="1" dirty="0" smtClean="0"/>
              <a:t>Transmission Settings (Reduction Settings Tab)</a:t>
            </a:r>
            <a:endParaRPr lang="en-GB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2" y="836712"/>
            <a:ext cx="8496944" cy="216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52918" y="2568900"/>
            <a:ext cx="2678938" cy="1391892"/>
            <a:chOff x="755576" y="3833648"/>
            <a:chExt cx="2678938" cy="1391892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4221438"/>
              <a:ext cx="2579770" cy="1004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5576" y="3833648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User File Commands:</a:t>
              </a:r>
              <a:endParaRPr lang="en-GB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99617" y="4222560"/>
            <a:ext cx="8229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/>
              <a:t>Overlay added event workspaces (Add Runs Tab)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4" y="4764381"/>
            <a:ext cx="885916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107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752429"/>
          </a:xfrm>
        </p:spPr>
        <p:txBody>
          <a:bodyPr/>
          <a:lstStyle/>
          <a:p>
            <a:r>
              <a:rPr lang="en-GB" sz="2000" b="1" dirty="0" smtClean="0"/>
              <a:t>Inflate zero-errors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sz="2000" b="1" dirty="0" smtClean="0"/>
              <a:t>Support for loading multi-period event data</a:t>
            </a:r>
            <a:endParaRPr lang="en-GB" sz="2000" b="1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Individual User Files in Batch mode</a:t>
            </a:r>
            <a:endParaRPr lang="en-GB" sz="20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99" y="1125150"/>
            <a:ext cx="5927179" cy="1635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21088"/>
            <a:ext cx="6508388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28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276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Error bars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251" y="1340768"/>
            <a:ext cx="5014932" cy="3261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20" y="2132856"/>
            <a:ext cx="5790062" cy="37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2040" y="3717032"/>
            <a:ext cx="8352928" cy="1611030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/>
              <a:t>RHEL 7 </a:t>
            </a:r>
            <a:r>
              <a:rPr lang="en-GB" dirty="0" smtClean="0"/>
              <a:t>64bit</a:t>
            </a:r>
            <a:endParaRPr lang="en-GB" dirty="0"/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marL="3200400" lvl="7" indent="0">
              <a:buNone/>
            </a:pPr>
            <a:endParaRPr lang="en-GB" dirty="0" smtClean="0"/>
          </a:p>
          <a:p>
            <a:r>
              <a:rPr lang="en-GB" dirty="0" smtClean="0"/>
              <a:t>Not officially supported, but works</a:t>
            </a:r>
          </a:p>
          <a:p>
            <a:pPr lvl="1"/>
            <a:r>
              <a:rPr lang="en-GB" dirty="0" smtClean="0"/>
              <a:t>Windows 10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4005800"/>
            <a:ext cx="2514108" cy="12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27687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243028" y="3032026"/>
            <a:ext cx="1230952" cy="6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79907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57" y="14497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832863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896" y="1916832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ndows 10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06" y="5840890"/>
            <a:ext cx="2081650" cy="3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Peaks exported as separate spectra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7308304" cy="21034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284984"/>
            <a:ext cx="3915747" cy="34839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789040"/>
            <a:ext cx="3893368" cy="213069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 bwMode="auto">
          <a:xfrm>
            <a:off x="467544" y="5571764"/>
            <a:ext cx="2304256" cy="14401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85" y="2889591"/>
            <a:ext cx="5868144" cy="38159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47" y="1539518"/>
            <a:ext cx="4424275" cy="24212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Import results</a:t>
            </a:r>
            <a:endParaRPr lang="en-GB" dirty="0"/>
          </a:p>
        </p:txBody>
      </p:sp>
      <p:cxnSp>
        <p:nvCxnSpPr>
          <p:cNvPr id="10" name="Straight Arrow Connector 9"/>
          <p:cNvCxnSpPr/>
          <p:nvPr/>
        </p:nvCxnSpPr>
        <p:spPr bwMode="auto">
          <a:xfrm flipV="1">
            <a:off x="1979712" y="3789040"/>
            <a:ext cx="0" cy="85393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flipH="1" flipV="1">
            <a:off x="3163753" y="3194736"/>
            <a:ext cx="936104" cy="2121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773" y="1124744"/>
            <a:ext cx="2742857" cy="1625397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 flipH="1" flipV="1">
            <a:off x="3059832" y="3356992"/>
            <a:ext cx="936104" cy="21219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Rounded Rectangle 4"/>
          <p:cNvSpPr/>
          <p:nvPr/>
        </p:nvSpPr>
        <p:spPr bwMode="auto">
          <a:xfrm>
            <a:off x="3476846" y="6373888"/>
            <a:ext cx="828092" cy="324233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89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 smtClean="0"/>
              <a:t>IPython</a:t>
            </a:r>
            <a:r>
              <a:rPr lang="en-US" sz="4800" dirty="0" smtClean="0"/>
              <a:t> Notebooks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6612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IPython</a:t>
            </a:r>
            <a:r>
              <a:rPr lang="en-GB" dirty="0" smtClean="0"/>
              <a:t> Notebooks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r>
              <a:rPr lang="en-GB" dirty="0" smtClean="0"/>
              <a:t>Record results, analysis, notes</a:t>
            </a:r>
          </a:p>
          <a:p>
            <a:pPr lvl="1"/>
            <a:r>
              <a:rPr lang="en-GB" dirty="0" smtClean="0"/>
              <a:t>Electronic laboratory notebook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Features:</a:t>
            </a:r>
          </a:p>
          <a:p>
            <a:pPr lvl="1"/>
            <a:r>
              <a:rPr lang="en-GB" dirty="0" smtClean="0"/>
              <a:t>User editable</a:t>
            </a:r>
          </a:p>
          <a:p>
            <a:pPr lvl="1"/>
            <a:r>
              <a:rPr lang="en-GB" dirty="0" smtClean="0"/>
              <a:t>Cross-platform</a:t>
            </a:r>
          </a:p>
          <a:p>
            <a:pPr lvl="1"/>
            <a:r>
              <a:rPr lang="en-GB" dirty="0" smtClean="0"/>
              <a:t>Simple to re-execute</a:t>
            </a:r>
          </a:p>
          <a:p>
            <a:pPr lvl="1"/>
            <a:r>
              <a:rPr lang="en-GB" dirty="0" smtClean="0"/>
              <a:t>Annotation, including equations and tables</a:t>
            </a:r>
          </a:p>
          <a:p>
            <a:pPr lvl="1"/>
            <a:r>
              <a:rPr lang="en-GB" dirty="0" smtClean="0"/>
              <a:t>Inline figures using </a:t>
            </a:r>
            <a:r>
              <a:rPr lang="en-GB" dirty="0" err="1" smtClean="0"/>
              <a:t>matplotlib</a:t>
            </a:r>
            <a:endParaRPr lang="en-GB" dirty="0" smtClean="0"/>
          </a:p>
          <a:p>
            <a:pPr lvl="1"/>
            <a:r>
              <a:rPr lang="en-GB" dirty="0" smtClean="0"/>
              <a:t>Printable or easily export to PDF</a:t>
            </a:r>
          </a:p>
          <a:p>
            <a:pPr lvl="1"/>
            <a:r>
              <a:rPr lang="en-GB" dirty="0"/>
              <a:t>Use </a:t>
            </a:r>
            <a:r>
              <a:rPr lang="en-GB" dirty="0" err="1"/>
              <a:t>Mantid’s</a:t>
            </a:r>
            <a:r>
              <a:rPr lang="en-GB" dirty="0"/>
              <a:t> Python </a:t>
            </a:r>
            <a:r>
              <a:rPr lang="en-GB" dirty="0" smtClean="0"/>
              <a:t>API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Now adding specific support to </a:t>
            </a:r>
            <a:r>
              <a:rPr lang="en-GB" dirty="0" err="1" smtClean="0"/>
              <a:t>MantidPlot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971550"/>
            <a:ext cx="227393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IPython</a:t>
            </a:r>
            <a:r>
              <a:rPr lang="en-GB" dirty="0" smtClean="0"/>
              <a:t> Notebooks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Notebooks generated in two places:</a:t>
            </a:r>
          </a:p>
          <a:p>
            <a:pPr lvl="1"/>
            <a:r>
              <a:rPr lang="en-GB" dirty="0" err="1" smtClean="0"/>
              <a:t>GenerateIPythonNotebook</a:t>
            </a:r>
            <a:r>
              <a:rPr lang="en-GB" dirty="0" smtClean="0"/>
              <a:t> algorithm</a:t>
            </a:r>
          </a:p>
          <a:p>
            <a:pPr lvl="1"/>
            <a:r>
              <a:rPr lang="en-GB" dirty="0" smtClean="0"/>
              <a:t>ISIS Reflectometry (</a:t>
            </a:r>
            <a:r>
              <a:rPr lang="en-GB" dirty="0" err="1" smtClean="0"/>
              <a:t>Polref</a:t>
            </a:r>
            <a:r>
              <a:rPr lang="en-GB" dirty="0" smtClean="0"/>
              <a:t>) interface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 algn="ctr">
              <a:buNone/>
            </a:pPr>
            <a:r>
              <a:rPr lang="en-GB" dirty="0" smtClean="0"/>
              <a:t>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607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Next Release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45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 v3.6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Release Date: End Jan/ Early Feb 2015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r>
              <a:rPr lang="en-GB" dirty="0" smtClean="0"/>
              <a:t>Mantid Scientific Steering Committee</a:t>
            </a:r>
          </a:p>
          <a:p>
            <a:r>
              <a:rPr lang="en-GB" dirty="0" smtClean="0"/>
              <a:t>ORNL</a:t>
            </a:r>
          </a:p>
          <a:p>
            <a:r>
              <a:rPr lang="en-GB" dirty="0" smtClean="0"/>
              <a:t>Most likely dates 20-21</a:t>
            </a:r>
            <a:r>
              <a:rPr lang="en-GB" baseline="30000" dirty="0" smtClean="0"/>
              <a:t>st</a:t>
            </a:r>
            <a:r>
              <a:rPr lang="en-GB" dirty="0" smtClean="0"/>
              <a:t> January </a:t>
            </a:r>
          </a:p>
          <a:p>
            <a:pPr lvl="1"/>
            <a:endParaRPr lang="en-GB" dirty="0" smtClean="0"/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GB" sz="4400" dirty="0" smtClean="0"/>
              <a:t>Thank you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4" y="2122788"/>
            <a:ext cx="4383272" cy="2439386"/>
          </a:xfrm>
        </p:spPr>
      </p:pic>
    </p:spTree>
    <p:extLst>
      <p:ext uri="{BB962C8B-B14F-4D97-AF65-F5344CB8AC3E}">
        <p14:creationId xmlns:p14="http://schemas.microsoft.com/office/powerpoint/2010/main" val="41687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866" r="4143" b="953"/>
          <a:stretch/>
        </p:blipFill>
        <p:spPr bwMode="auto">
          <a:xfrm>
            <a:off x="2843808" y="836713"/>
            <a:ext cx="619645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76" y="1205806"/>
            <a:ext cx="8229600" cy="4205287"/>
          </a:xfrm>
        </p:spPr>
        <p:txBody>
          <a:bodyPr/>
          <a:lstStyle/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forum.mantidproject.org</a:t>
            </a:r>
          </a:p>
          <a:p>
            <a:pPr marL="0" indent="0">
              <a:buNone/>
            </a:pPr>
            <a:r>
              <a:rPr lang="en-GB" sz="1800" dirty="0" smtClean="0"/>
              <a:t>help.mantidproject.org</a:t>
            </a:r>
            <a:endParaRPr lang="en-GB" sz="18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754404" y="891166"/>
            <a:ext cx="648072" cy="28803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772900" y="5985663"/>
            <a:ext cx="759539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029" name="Picture 5" descr="MBC MantidPlot ask for hel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3" r="9134"/>
          <a:stretch/>
        </p:blipFill>
        <p:spPr bwMode="auto">
          <a:xfrm>
            <a:off x="190475" y="1035181"/>
            <a:ext cx="231521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9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le:Mantid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24947"/>
            <a:ext cx="7102227" cy="53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368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Mantid Support Forum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6610" r="13796" b="22465"/>
          <a:stretch/>
        </p:blipFill>
        <p:spPr bwMode="auto">
          <a:xfrm>
            <a:off x="827584" y="980728"/>
            <a:ext cx="7386452" cy="527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824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220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Windows Installation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2592288"/>
          </a:xfrm>
        </p:spPr>
        <p:txBody>
          <a:bodyPr anchor="t"/>
          <a:lstStyle/>
          <a:p>
            <a:r>
              <a:rPr lang="en-GB" sz="2000" dirty="0" smtClean="0"/>
              <a:t>Each Windows install now self contained</a:t>
            </a:r>
          </a:p>
          <a:p>
            <a:pPr lvl="1"/>
            <a:r>
              <a:rPr lang="en-GB" sz="1800" dirty="0" smtClean="0"/>
              <a:t>Multiple installs without worry of picking up correct libs</a:t>
            </a:r>
          </a:p>
          <a:p>
            <a:endParaRPr lang="en-GB" sz="2000" dirty="0" smtClean="0"/>
          </a:p>
          <a:p>
            <a:r>
              <a:rPr lang="en-GB" sz="2000" dirty="0" smtClean="0"/>
              <a:t>Installer process streamlined</a:t>
            </a:r>
          </a:p>
          <a:p>
            <a:pPr lvl="1"/>
            <a:r>
              <a:rPr lang="en-GB" sz="1800" dirty="0" smtClean="0"/>
              <a:t>Fewer button clicks</a:t>
            </a:r>
          </a:p>
          <a:p>
            <a:pPr lvl="1"/>
            <a:r>
              <a:rPr lang="en-GB" sz="1800" dirty="0" smtClean="0"/>
              <a:t>Progress reports for removing old version</a:t>
            </a:r>
          </a:p>
          <a:p>
            <a:pPr lvl="1"/>
            <a:r>
              <a:rPr lang="en-GB" sz="1800" dirty="0" smtClean="0"/>
              <a:t>Future versions won’t have to click ‘ok’ to start removal</a:t>
            </a:r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 smtClean="0"/>
          </a:p>
          <a:p>
            <a:r>
              <a:rPr lang="en-GB" sz="2000" dirty="0"/>
              <a:t>Shortcuts that were attached to task launcher were </a:t>
            </a:r>
            <a:r>
              <a:rPr lang="en-GB" sz="2000" dirty="0" smtClean="0"/>
              <a:t>broken</a:t>
            </a:r>
          </a:p>
          <a:p>
            <a:pPr lvl="1"/>
            <a:r>
              <a:rPr lang="en-GB" sz="1600" dirty="0" smtClean="0"/>
              <a:t> </a:t>
            </a:r>
            <a:r>
              <a:rPr lang="en-GB" sz="1600" dirty="0"/>
              <a:t>fix is to simply delete and drag a new one on from desktop</a:t>
            </a:r>
          </a:p>
          <a:p>
            <a:pPr lvl="1"/>
            <a:endParaRPr lang="en-GB" sz="1800" dirty="0"/>
          </a:p>
          <a:p>
            <a:pPr lvl="1"/>
            <a:endParaRPr lang="en-GB" sz="1800" dirty="0" smtClean="0"/>
          </a:p>
          <a:p>
            <a:pPr lvl="1"/>
            <a:endParaRPr lang="en-GB" sz="1800" dirty="0"/>
          </a:p>
          <a:p>
            <a:endParaRPr lang="en-GB" sz="2000" dirty="0" smtClean="0"/>
          </a:p>
          <a:p>
            <a:pPr marL="457200" lvl="1" indent="0">
              <a:buNone/>
            </a:pPr>
            <a:endParaRPr lang="en-GB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3501008"/>
            <a:ext cx="1656183" cy="1322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3657</TotalTime>
  <Words>723</Words>
  <Application>Microsoft Office PowerPoint</Application>
  <PresentationFormat>On-screen Show (4:3)</PresentationFormat>
  <Paragraphs>259</Paragraphs>
  <Slides>47</Slides>
  <Notes>33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Mantid slide template</vt:lpstr>
      <vt:lpstr>Mantid Release Presentation</vt:lpstr>
      <vt:lpstr>What is this meeting</vt:lpstr>
      <vt:lpstr>Training Courses</vt:lpstr>
      <vt:lpstr>Supported Platforms</vt:lpstr>
      <vt:lpstr>Mantid Support Forum</vt:lpstr>
      <vt:lpstr>Mantid Support Forum</vt:lpstr>
      <vt:lpstr>Mantid Support Forum</vt:lpstr>
      <vt:lpstr>PowerPoint Presentation</vt:lpstr>
      <vt:lpstr>Windows Installation</vt:lpstr>
      <vt:lpstr>Algorithm Dialogs</vt:lpstr>
      <vt:lpstr>Script Window</vt:lpstr>
      <vt:lpstr>Script Window</vt:lpstr>
      <vt:lpstr>Instrument View</vt:lpstr>
      <vt:lpstr>Instrument View</vt:lpstr>
      <vt:lpstr>Instrument View</vt:lpstr>
      <vt:lpstr>VSI</vt:lpstr>
      <vt:lpstr>PowerPoint Presentation</vt:lpstr>
      <vt:lpstr>Multiple Scattering</vt:lpstr>
      <vt:lpstr>Multiple Scattering</vt:lpstr>
      <vt:lpstr>PowerPoint Presentation</vt:lpstr>
      <vt:lpstr>Corrections</vt:lpstr>
      <vt:lpstr>Data Analysis</vt:lpstr>
      <vt:lpstr>Data Reduction</vt:lpstr>
      <vt:lpstr>Simulation</vt:lpstr>
      <vt:lpstr>Documentation</vt:lpstr>
      <vt:lpstr>PowerPoint Presentation</vt:lpstr>
      <vt:lpstr>Transmission Correction</vt:lpstr>
      <vt:lpstr>Monitor Normalization</vt:lpstr>
      <vt:lpstr>ConvertToReflectometryQ (SofQW)</vt:lpstr>
      <vt:lpstr>Electronic Notebooks</vt:lpstr>
      <vt:lpstr>PowerPoint Presentation</vt:lpstr>
      <vt:lpstr>3D Visualisation</vt:lpstr>
      <vt:lpstr>PeaksViewer Interactive Modes</vt:lpstr>
      <vt:lpstr>Other Diffraction Improvements </vt:lpstr>
      <vt:lpstr>PowerPoint Presentation</vt:lpstr>
      <vt:lpstr>PowerPoint Presentation</vt:lpstr>
      <vt:lpstr>PowerPoint Presentation</vt:lpstr>
      <vt:lpstr>PowerPoint Presentation</vt:lpstr>
      <vt:lpstr>ALC</vt:lpstr>
      <vt:lpstr>ALC</vt:lpstr>
      <vt:lpstr>ALC</vt:lpstr>
      <vt:lpstr>PowerPoint Presentation</vt:lpstr>
      <vt:lpstr>IPython Notebooks</vt:lpstr>
      <vt:lpstr>IPython Notebooks</vt:lpstr>
      <vt:lpstr>PowerPoint Presentation</vt:lpstr>
      <vt:lpstr>Release v3.6</vt:lpstr>
      <vt:lpstr>Thank you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Release Presentation</dc:title>
  <dc:creator>Nicholas Draper</dc:creator>
  <cp:lastModifiedBy>Nicholas Draper</cp:lastModifiedBy>
  <cp:revision>144</cp:revision>
  <dcterms:created xsi:type="dcterms:W3CDTF">2013-04-30T09:36:35Z</dcterms:created>
  <dcterms:modified xsi:type="dcterms:W3CDTF">2016-06-06T09:12:17Z</dcterms:modified>
</cp:coreProperties>
</file>